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5" r:id="rId9"/>
    <p:sldId id="269" r:id="rId10"/>
    <p:sldId id="270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Work Sans" pitchFamily="2" charset="0"/>
      <p:regular r:id="rId17"/>
      <p:bold r:id="rId18"/>
      <p:italic r:id="rId19"/>
      <p:boldItalic r:id="rId20"/>
    </p:embeddedFont>
    <p:embeddedFont>
      <p:font typeface="Work Sans Light" pitchFamily="2" charset="0"/>
      <p:regular r:id="rId21"/>
      <p:bold r:id="rId22"/>
      <p:italic r:id="rId23"/>
      <p:boldItalic r:id="rId24"/>
    </p:embeddedFont>
    <p:embeddedFont>
      <p:font typeface="Work Sans Medium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2" roundtripDataSignature="AMtx7mhBko2uAjUSpa19w3xvQVlXzNct7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3" name="Google Shape;13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apositiva de título">
  <p:cSld name="1_Diapositiva de título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7" descr="Interfaz de usuario gráfica, Texto, Aplicación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2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2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3" name="Google Shape;73;p2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4" name="Google Shape;74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2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1" name="Google Shape;81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3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Encabezado de sección">
  <p:cSld name="1_Encabezado de secció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027833" y="317431"/>
            <a:ext cx="811391" cy="790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Encabezado de sección">
  <p:cSld name="2_Encabezado de secció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19" descr="Patrón de fond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54859" y="303050"/>
            <a:ext cx="855785" cy="833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4" name="Google Shape;34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2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 txBox="1"/>
          <p:nvPr/>
        </p:nvSpPr>
        <p:spPr>
          <a:xfrm>
            <a:off x="995422" y="2551837"/>
            <a:ext cx="6453678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5400" b="1" i="0" u="none" strike="noStrike" cap="none" dirty="0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  R.A.G.S</a:t>
            </a:r>
            <a:endParaRPr dirty="0"/>
          </a:p>
        </p:txBody>
      </p:sp>
      <p:sp>
        <p:nvSpPr>
          <p:cNvPr id="102" name="Google Shape;102;p1"/>
          <p:cNvSpPr txBox="1"/>
          <p:nvPr/>
        </p:nvSpPr>
        <p:spPr>
          <a:xfrm>
            <a:off x="5331133" y="2761818"/>
            <a:ext cx="2001545" cy="133436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Sistema</a:t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04" name="Google Shape;104;p1"/>
          <p:cNvPicPr preferRelativeResize="0"/>
          <p:nvPr/>
        </p:nvPicPr>
        <p:blipFill rotWithShape="1">
          <a:blip r:embed="rId3">
            <a:alphaModFix/>
          </a:blip>
          <a:srcRect t="12436" b="5460"/>
          <a:stretch/>
        </p:blipFill>
        <p:spPr>
          <a:xfrm>
            <a:off x="5288431" y="2761818"/>
            <a:ext cx="2001544" cy="1415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ED2DB933-57C6-4C6A-6B23-AFD4C69D42A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535" r="1676"/>
          <a:stretch/>
        </p:blipFill>
        <p:spPr>
          <a:xfrm>
            <a:off x="7434651" y="2967317"/>
            <a:ext cx="3866318" cy="102197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15" descr="Imagen que contiene Interfaz de usuario gráfica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"/>
          <p:cNvSpPr txBox="1"/>
          <p:nvPr/>
        </p:nvSpPr>
        <p:spPr>
          <a:xfrm>
            <a:off x="4336437" y="2124524"/>
            <a:ext cx="3519126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7200" dirty="0">
                <a:solidFill>
                  <a:schemeClr val="lt1"/>
                </a:solidFill>
                <a:latin typeface="Work Sans Medium" pitchFamily="2" charset="0"/>
                <a:ea typeface="Work Sans Light"/>
                <a:cs typeface="Work Sans Light"/>
                <a:sym typeface="Work Sans Light"/>
              </a:rPr>
              <a:t>R.A.G.S</a:t>
            </a:r>
            <a:endParaRPr dirty="0">
              <a:latin typeface="Work Sans Medium" pitchFamily="2" charset="0"/>
            </a:endParaRPr>
          </a:p>
        </p:txBody>
      </p:sp>
      <p:cxnSp>
        <p:nvCxnSpPr>
          <p:cNvPr id="110" name="Google Shape;110;p2"/>
          <p:cNvCxnSpPr>
            <a:cxnSpLocks/>
          </p:cNvCxnSpPr>
          <p:nvPr/>
        </p:nvCxnSpPr>
        <p:spPr>
          <a:xfrm>
            <a:off x="4156329" y="3293358"/>
            <a:ext cx="3930396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1" name="Google Shape;111;p2"/>
          <p:cNvSpPr txBox="1"/>
          <p:nvPr/>
        </p:nvSpPr>
        <p:spPr>
          <a:xfrm>
            <a:off x="4156329" y="3429000"/>
            <a:ext cx="3854368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ctr" rtl="0">
              <a:spcBef>
                <a:spcPts val="0"/>
              </a:spcBef>
              <a:spcAft>
                <a:spcPts val="0"/>
              </a:spcAft>
            </a:pPr>
            <a:r>
              <a:rPr lang="es-MX" sz="2800" b="1" dirty="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Juan Pablo Mosquera</a:t>
            </a:r>
          </a:p>
        </p:txBody>
      </p:sp>
      <p:sp>
        <p:nvSpPr>
          <p:cNvPr id="112" name="Google Shape;112;p2"/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b="1" dirty="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Servicio Nacional de Aprendizaje –SENA, Centro de Electricidad Electrónica y Telecomunicaciones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b="1" dirty="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Técnico en Programación de Software - TPS, Primer Trimestre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b="1" dirty="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Instructor Albeiro Ramos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b="1" dirty="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Bogotá, 11 de Agosto 2024</a:t>
            </a:r>
            <a:endParaRPr sz="1600" b="1" dirty="0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3" descr="Un joven hablando con un celular en la mano de una persona con sombrero&#10;&#10;Descripción generada automáticamente con confianza baja"/>
          <p:cNvPicPr preferRelativeResize="0"/>
          <p:nvPr/>
        </p:nvPicPr>
        <p:blipFill rotWithShape="1">
          <a:blip r:embed="rId4">
            <a:alphaModFix/>
          </a:blip>
          <a:srcRect l="10202" r="14316"/>
          <a:stretch/>
        </p:blipFill>
        <p:spPr>
          <a:xfrm>
            <a:off x="5662863" y="0"/>
            <a:ext cx="652913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3"/>
          <p:cNvSpPr/>
          <p:nvPr/>
        </p:nvSpPr>
        <p:spPr>
          <a:xfrm>
            <a:off x="1182520" y="1242290"/>
            <a:ext cx="2939970" cy="34724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3"/>
          <p:cNvSpPr txBox="1"/>
          <p:nvPr/>
        </p:nvSpPr>
        <p:spPr>
          <a:xfrm>
            <a:off x="1182520" y="1107665"/>
            <a:ext cx="3514740" cy="676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600"/>
              <a:buFont typeface="Work Sans Light"/>
              <a:buNone/>
            </a:pPr>
            <a:r>
              <a:rPr lang="es-MX" sz="3600" dirty="0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Introducción</a:t>
            </a:r>
            <a:endParaRPr dirty="0"/>
          </a:p>
        </p:txBody>
      </p:sp>
      <p:sp>
        <p:nvSpPr>
          <p:cNvPr id="121" name="Google Shape;121;p3"/>
          <p:cNvSpPr txBox="1"/>
          <p:nvPr/>
        </p:nvSpPr>
        <p:spPr>
          <a:xfrm>
            <a:off x="1012706" y="1988650"/>
            <a:ext cx="3854368" cy="2862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Registro de Actividad para Guardias de seguridad, tipo minuta virtual</a:t>
            </a:r>
            <a:endParaRPr sz="18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8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El software facilita la interacción del guardia de seguridad con los datos, agiliza el registro de información y reduce considerablemente el uso de materia prima.</a:t>
            </a:r>
            <a:endParaRPr sz="18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7AD51AA-5803-31EF-6B5A-5D82195519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09480" y="47203"/>
            <a:ext cx="1123951" cy="119508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"/>
          <p:cNvSpPr txBox="1"/>
          <p:nvPr/>
        </p:nvSpPr>
        <p:spPr>
          <a:xfrm>
            <a:off x="1249490" y="676422"/>
            <a:ext cx="5374951" cy="741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 sz="3600" b="1" dirty="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Registro de Actividad para Guardias de Seguridad (R.A.G.S)</a:t>
            </a:r>
            <a:endParaRPr sz="3600" b="1" dirty="0"/>
          </a:p>
        </p:txBody>
      </p:sp>
      <p:sp>
        <p:nvSpPr>
          <p:cNvPr id="127" name="Google Shape;127;p4"/>
          <p:cNvSpPr txBox="1"/>
          <p:nvPr/>
        </p:nvSpPr>
        <p:spPr>
          <a:xfrm>
            <a:off x="1278064" y="3237807"/>
            <a:ext cx="2001545" cy="176733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28" name="Google Shape;128;p4"/>
          <p:cNvSpPr txBox="1"/>
          <p:nvPr/>
        </p:nvSpPr>
        <p:spPr>
          <a:xfrm>
            <a:off x="3279610" y="3237807"/>
            <a:ext cx="2001546" cy="176733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9" name="Google Shape;129;p4"/>
          <p:cNvSpPr txBox="1"/>
          <p:nvPr/>
        </p:nvSpPr>
        <p:spPr>
          <a:xfrm>
            <a:off x="6638725" y="3018185"/>
            <a:ext cx="4547336" cy="304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2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Problema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2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Objetivos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2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Justificación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2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Alcance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2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Delimitación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2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Entregables Trimestre</a:t>
            </a:r>
            <a:endParaRPr dirty="0"/>
          </a:p>
        </p:txBody>
      </p:sp>
      <p:pic>
        <p:nvPicPr>
          <p:cNvPr id="130" name="Google Shape;130;p4" descr="Interfaz de usuario gráfica, Aplicación, Teams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20940" y="3371850"/>
            <a:ext cx="1650874" cy="1511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6C80BDD2-DF38-7C74-45B2-17109F9790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6812" y="3237807"/>
            <a:ext cx="1581460" cy="1767330"/>
          </a:xfrm>
          <a:prstGeom prst="rect">
            <a:avLst/>
          </a:prstGeom>
        </p:spPr>
      </p:pic>
      <p:cxnSp>
        <p:nvCxnSpPr>
          <p:cNvPr id="8" name="Google Shape;110;p2">
            <a:extLst>
              <a:ext uri="{FF2B5EF4-FFF2-40B4-BE49-F238E27FC236}">
                <a16:creationId xmlns:a16="http://schemas.microsoft.com/office/drawing/2014/main" id="{D0B1A69C-917C-424A-BA76-4A2B1A2892C8}"/>
              </a:ext>
            </a:extLst>
          </p:cNvPr>
          <p:cNvCxnSpPr>
            <a:cxnSpLocks/>
          </p:cNvCxnSpPr>
          <p:nvPr/>
        </p:nvCxnSpPr>
        <p:spPr>
          <a:xfrm>
            <a:off x="1249490" y="2436104"/>
            <a:ext cx="503701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1" name="Imagen 10">
            <a:extLst>
              <a:ext uri="{FF2B5EF4-FFF2-40B4-BE49-F238E27FC236}">
                <a16:creationId xmlns:a16="http://schemas.microsoft.com/office/drawing/2014/main" id="{B0147906-2E8C-4B2B-2B08-2D41A89A10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42510" y="275678"/>
            <a:ext cx="1001840" cy="92214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 dirty="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Problema</a:t>
            </a:r>
            <a:endParaRPr dirty="0"/>
          </a:p>
        </p:txBody>
      </p:sp>
      <p:sp>
        <p:nvSpPr>
          <p:cNvPr id="136" name="Google Shape;136;p5"/>
          <p:cNvSpPr txBox="1"/>
          <p:nvPr/>
        </p:nvSpPr>
        <p:spPr>
          <a:xfrm>
            <a:off x="8694348" y="309308"/>
            <a:ext cx="1080000" cy="941668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CO" sz="1600" b="1" dirty="0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9775121" y="309308"/>
            <a:ext cx="1080000" cy="941668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8" name="Google Shape;138;p5"/>
          <p:cNvSpPr txBox="1"/>
          <p:nvPr/>
        </p:nvSpPr>
        <p:spPr>
          <a:xfrm>
            <a:off x="291681" y="1792154"/>
            <a:ext cx="11608638" cy="3970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endParaRPr lang="es-MX" sz="1800" b="1" dirty="0"/>
          </a:p>
          <a:p>
            <a:r>
              <a:rPr lang="es-MX" sz="1800" b="1" dirty="0"/>
              <a:t>La empresa: </a:t>
            </a:r>
            <a:r>
              <a:rPr lang="es-MX" sz="1800" dirty="0"/>
              <a:t>El SENA (Servicio Nacional de Aprendizaje) de Colombia, fundado en 1957, es una entidad gubernamental dedicada a ofrecer formación técnica y profesional, enfocada en responder a las necesidades del mercado laboral y apoyar el desarrollo económico y social del país.</a:t>
            </a:r>
          </a:p>
          <a:p>
            <a:endParaRPr lang="es-MX" sz="1800" dirty="0"/>
          </a:p>
          <a:p>
            <a:r>
              <a:rPr lang="es-MX" sz="1800" b="1" dirty="0"/>
              <a:t>El software intervendrá en tres procesos </a:t>
            </a:r>
            <a:r>
              <a:rPr lang="es-MX" sz="1800" b="1" dirty="0" err="1"/>
              <a:t>clave:</a:t>
            </a:r>
            <a:r>
              <a:rPr lang="es-MX" sz="1800" dirty="0" err="1"/>
              <a:t>El</a:t>
            </a:r>
            <a:r>
              <a:rPr lang="es-MX" sz="1800" dirty="0"/>
              <a:t> software propuesto se centra en tres procesos clave: 1) Registro y seguimiento de incidencias durante el turno de los guardias, 2) Generación de informes detallados sobre la actividad diaria y eventos, y 3) Coordinación efectiva entre guardias y control de la información.</a:t>
            </a:r>
          </a:p>
          <a:p>
            <a:endParaRPr lang="es-MX" sz="1800" dirty="0"/>
          </a:p>
          <a:p>
            <a:endParaRPr lang="es-MX" sz="1800" dirty="0"/>
          </a:p>
          <a:p>
            <a:r>
              <a:rPr lang="es-MX" sz="1800" dirty="0"/>
              <a:t>La recolección de datos incluirá revisión documental, entrevistas, encuestas y observación directa. Las necesidades identificadas incluyen un sistema para el registro de incidencias, una herramienta para generar informes automatizados y una plataforma de comunicación integrada para mejorar la coordinación entre los guardias, optimizando así las operaciones de seguridad.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665661E-3A2B-9DF9-4063-982174FC08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964" y="361641"/>
            <a:ext cx="951536" cy="88933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0E1F58C3-D7B2-F960-9125-04AECE3B60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9766" y="373212"/>
            <a:ext cx="752475" cy="800100"/>
          </a:xfrm>
          <a:prstGeom prst="rect">
            <a:avLst/>
          </a:prstGeom>
        </p:spPr>
      </p:pic>
      <p:pic>
        <p:nvPicPr>
          <p:cNvPr id="6" name="Google Shape;130;p4" descr="Interfaz de usuario gráfica, Aplicación, Teams&#10;&#10;Descripción generada automáticamente">
            <a:extLst>
              <a:ext uri="{FF2B5EF4-FFF2-40B4-BE49-F238E27FC236}">
                <a16:creationId xmlns:a16="http://schemas.microsoft.com/office/drawing/2014/main" id="{D9564450-391A-1563-CEB1-42A4438F389F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637031" y="270476"/>
            <a:ext cx="1194633" cy="9416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"/>
          <p:cNvSpPr/>
          <p:nvPr/>
        </p:nvSpPr>
        <p:spPr>
          <a:xfrm>
            <a:off x="1314043" y="593940"/>
            <a:ext cx="3527266" cy="34724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7"/>
          <p:cNvSpPr txBox="1"/>
          <p:nvPr/>
        </p:nvSpPr>
        <p:spPr>
          <a:xfrm>
            <a:off x="1039184" y="310961"/>
            <a:ext cx="4076985" cy="676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200"/>
              <a:buFont typeface="Work Sans Light"/>
              <a:buNone/>
            </a:pPr>
            <a:r>
              <a:rPr lang="es-MX" sz="3200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 General</a:t>
            </a:r>
            <a:endParaRPr/>
          </a:p>
        </p:txBody>
      </p:sp>
      <p:sp>
        <p:nvSpPr>
          <p:cNvPr id="153" name="Google Shape;153;p7"/>
          <p:cNvSpPr txBox="1"/>
          <p:nvPr/>
        </p:nvSpPr>
        <p:spPr>
          <a:xfrm>
            <a:off x="556218" y="1286827"/>
            <a:ext cx="5043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Desarrollar un Sistema de Información Web </a:t>
            </a:r>
            <a:endParaRPr sz="1600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R.A.G.S </a:t>
            </a: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para el seguimiento a los procesos de la Empresa </a:t>
            </a:r>
            <a:r>
              <a:rPr lang="es-MX" sz="16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SENA</a:t>
            </a: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.</a:t>
            </a:r>
            <a:endParaRPr sz="1600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55" name="Google Shape;155;p7"/>
          <p:cNvSpPr/>
          <p:nvPr/>
        </p:nvSpPr>
        <p:spPr>
          <a:xfrm>
            <a:off x="484946" y="3146130"/>
            <a:ext cx="4166093" cy="34724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7"/>
          <p:cNvSpPr txBox="1"/>
          <p:nvPr/>
        </p:nvSpPr>
        <p:spPr>
          <a:xfrm>
            <a:off x="574055" y="2888203"/>
            <a:ext cx="4076985" cy="676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200"/>
              <a:buFont typeface="Work Sans Light"/>
              <a:buNone/>
            </a:pPr>
            <a:r>
              <a:rPr lang="es-MX" sz="3200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 Específicos</a:t>
            </a:r>
            <a:endParaRPr/>
          </a:p>
        </p:txBody>
      </p:sp>
      <p:sp>
        <p:nvSpPr>
          <p:cNvPr id="157" name="Google Shape;157;p7"/>
          <p:cNvSpPr txBox="1"/>
          <p:nvPr/>
        </p:nvSpPr>
        <p:spPr>
          <a:xfrm>
            <a:off x="764324" y="3660486"/>
            <a:ext cx="5212614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Gestionar los Aprendices de la Empresa 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    </a:t>
            </a:r>
            <a:r>
              <a:rPr lang="es-MX" sz="16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SENA Distrito Capital</a:t>
            </a: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.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Gestionar Reportes detallados sobre la actividad de los guardias de seguridad de la Empresa 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s-MX" sz="16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    SENA Distrito Capital.</a:t>
            </a:r>
            <a:endParaRPr b="1"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Gestionar </a:t>
            </a:r>
            <a:r>
              <a:rPr lang="es-MX" sz="16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Coordinación efectiva </a:t>
            </a: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de la Empresa 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    </a:t>
            </a:r>
            <a:r>
              <a:rPr lang="es-MX" sz="16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SENA Distrito Capital.</a:t>
            </a:r>
            <a:endParaRPr b="1"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Gestionar los reportes gráficos e impresos de la Empresa </a:t>
            </a:r>
            <a:r>
              <a:rPr lang="es-MX" sz="1600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SENA Distrito Capital.</a:t>
            </a:r>
            <a:endParaRPr b="1" dirty="0"/>
          </a:p>
        </p:txBody>
      </p:sp>
      <p:pic>
        <p:nvPicPr>
          <p:cNvPr id="1026" name="Picture 2" descr="LA IMPORTANCIA DE LOS GUARDAS DE SEGURIDAD EN LAS EMPRESAS">
            <a:extLst>
              <a:ext uri="{FF2B5EF4-FFF2-40B4-BE49-F238E27FC236}">
                <a16:creationId xmlns:a16="http://schemas.microsoft.com/office/drawing/2014/main" id="{3C4668A7-B0D5-3B1D-90B8-8400FA34CE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83"/>
          <a:stretch/>
        </p:blipFill>
        <p:spPr bwMode="auto">
          <a:xfrm>
            <a:off x="6215063" y="0"/>
            <a:ext cx="5976937" cy="6850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519C62FC-56E3-8909-DBFB-CE84113B33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5332" y="26657"/>
            <a:ext cx="1067031" cy="11345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"/>
          <p:cNvSpPr txBox="1">
            <a:spLocks noGrp="1"/>
          </p:cNvSpPr>
          <p:nvPr>
            <p:ph type="title"/>
          </p:nvPr>
        </p:nvSpPr>
        <p:spPr>
          <a:xfrm>
            <a:off x="427746" y="24836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 dirty="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Justificación</a:t>
            </a:r>
            <a:endParaRPr dirty="0"/>
          </a:p>
        </p:txBody>
      </p:sp>
      <p:sp>
        <p:nvSpPr>
          <p:cNvPr id="163" name="Google Shape;163;p8"/>
          <p:cNvSpPr txBox="1"/>
          <p:nvPr/>
        </p:nvSpPr>
        <p:spPr>
          <a:xfrm>
            <a:off x="8694348" y="248363"/>
            <a:ext cx="1080000" cy="941668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64" name="Google Shape;164;p8"/>
          <p:cNvSpPr txBox="1"/>
          <p:nvPr/>
        </p:nvSpPr>
        <p:spPr>
          <a:xfrm>
            <a:off x="9775121" y="248363"/>
            <a:ext cx="1080000" cy="941668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5" name="Google Shape;165;p8"/>
          <p:cNvSpPr txBox="1"/>
          <p:nvPr/>
        </p:nvSpPr>
        <p:spPr>
          <a:xfrm>
            <a:off x="354424" y="2096425"/>
            <a:ext cx="11640353" cy="3662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s-MX" sz="1800" dirty="0"/>
              <a:t>Se propone el desarrollo del Sistema de Información Web </a:t>
            </a:r>
            <a:r>
              <a:rPr lang="es-MX" sz="1800" b="1" dirty="0"/>
              <a:t>R.A.G.S </a:t>
            </a:r>
            <a:r>
              <a:rPr lang="es-MX" sz="1800" dirty="0"/>
              <a:t>para optimizar la gestión de seguridad en el </a:t>
            </a:r>
            <a:r>
              <a:rPr lang="es-MX" sz="1800" b="1" dirty="0"/>
              <a:t>SENA Distrito Capital</a:t>
            </a:r>
            <a:r>
              <a:rPr lang="es-MX" sz="1800" dirty="0"/>
              <a:t>. Este software permitirá el registro, seguimiento y análisis de incidencias, generación de informes de actividad y facilitará la comunicación entre los guardias de seguridad mediante una plataforma centralizada y accesible.</a:t>
            </a:r>
          </a:p>
          <a:p>
            <a:endParaRPr lang="es-MX" sz="1800" dirty="0"/>
          </a:p>
          <a:p>
            <a:r>
              <a:rPr lang="es-MX" sz="1800" b="1" dirty="0"/>
              <a:t>R.A.G.S </a:t>
            </a:r>
            <a:r>
              <a:rPr lang="es-MX" sz="1800" dirty="0"/>
              <a:t>gestionará eficientemente los perfiles de usuarios, como supervisores y guardias. Los usuarios podrán ingresar y consultar eventos en tiempo real, generar informes automatizados y crear reportes gráficos e impresos, mejorando la precisión y rapidez en la elaboración de datos clave para la toma de decisiones.</a:t>
            </a:r>
          </a:p>
          <a:p>
            <a:endParaRPr lang="es-MX" sz="1800" dirty="0"/>
          </a:p>
          <a:p>
            <a:r>
              <a:rPr lang="es-MX" sz="1800" dirty="0"/>
              <a:t>El sistema mejorará la precisión y agilidad en la gestión de incidencias y reportes, fortaleciendo las capacidades de análisis y respuesta del personal de seguridad. Su implementación elevará los estándares operativos y de gestión en la protección de instalaciones y activos del </a:t>
            </a:r>
            <a:r>
              <a:rPr lang="es-MX" sz="1800" b="1" dirty="0"/>
              <a:t>SENA</a:t>
            </a:r>
            <a:r>
              <a:rPr lang="es-MX" sz="1800" dirty="0"/>
              <a:t>.</a:t>
            </a:r>
          </a:p>
          <a:p>
            <a:pPr marL="285750" marR="0" lvl="0" indent="-184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s-CO" sz="1600" b="1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2D9FE796-D2DB-78DB-45F7-5FF280016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7356" y="248363"/>
            <a:ext cx="849096" cy="902836"/>
          </a:xfrm>
          <a:prstGeom prst="rect">
            <a:avLst/>
          </a:prstGeom>
        </p:spPr>
      </p:pic>
      <p:pic>
        <p:nvPicPr>
          <p:cNvPr id="3" name="Google Shape;130;p4" descr="Interfaz de usuario gráfica, Aplicación, Teams&#10;&#10;Descripción generada automáticamente">
            <a:extLst>
              <a:ext uri="{FF2B5EF4-FFF2-40B4-BE49-F238E27FC236}">
                <a16:creationId xmlns:a16="http://schemas.microsoft.com/office/drawing/2014/main" id="{71701F92-E5B7-0BDF-D955-6F8411246D5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81241" y="248363"/>
            <a:ext cx="1194633" cy="941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CA310DD-E77D-3AAE-D78F-29E017F790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43346" y="351099"/>
            <a:ext cx="876300" cy="8001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0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 dirty="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Alcance</a:t>
            </a:r>
            <a:endParaRPr dirty="0"/>
          </a:p>
        </p:txBody>
      </p:sp>
      <p:sp>
        <p:nvSpPr>
          <p:cNvPr id="181" name="Google Shape;181;p10"/>
          <p:cNvSpPr txBox="1"/>
          <p:nvPr/>
        </p:nvSpPr>
        <p:spPr>
          <a:xfrm>
            <a:off x="456235" y="1436044"/>
            <a:ext cx="11377177" cy="5324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endParaRPr lang="es-MX" sz="1800" dirty="0"/>
          </a:p>
          <a:p>
            <a:r>
              <a:rPr lang="es-MX" sz="1800" dirty="0"/>
              <a:t>El sistema R.A.G.S optimiza las operaciones de los guardias de seguridad permitiendo el registro de visitantes, la generación de informes de actividad y la coordinación en tiempo real. Los guardias pueden registrar datos de visitantes, como la hora de entrada y salida, y hacer seguimiento de incidencias relacionadas con el acceso.</a:t>
            </a:r>
          </a:p>
          <a:p>
            <a:endParaRPr lang="es-MX" sz="1800" dirty="0"/>
          </a:p>
          <a:p>
            <a:r>
              <a:rPr lang="es-MX" sz="1800" dirty="0"/>
              <a:t>El sistema permite generar informes detallados sobre la actividad diaria, como entradas, salidas e incidencias, los cuales son personalizables y exportables. También facilita la comunicación interna entre guardias y supervisores para coordinar eventos y emergencias en tiempo real.</a:t>
            </a:r>
          </a:p>
          <a:p>
            <a:endParaRPr lang="es-MX" sz="1800" dirty="0"/>
          </a:p>
          <a:p>
            <a:r>
              <a:rPr lang="es-MX" sz="1800" dirty="0"/>
              <a:t>El sistema no gestiona recursos humanos, como contrataciones o evaluaciones de desempeño, que deben ser manejados por otros sistemas. Tampoco controla inventarios o el mantenimiento de equipos, funciones que deben gestionarse por separado.</a:t>
            </a:r>
          </a:p>
          <a:p>
            <a:pPr marL="285750" lvl="0" indent="-285750"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endParaRPr lang="es-MX" sz="1600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lvl="0">
              <a:buClr>
                <a:schemeClr val="dk1"/>
              </a:buClr>
              <a:buSzPts val="1600"/>
            </a:pPr>
            <a:endParaRPr lang="es-MX" sz="1600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lvl="0">
              <a:buClr>
                <a:schemeClr val="dk1"/>
              </a:buClr>
              <a:buSzPts val="1600"/>
            </a:pPr>
            <a:endParaRPr lang="es-MX" sz="1600"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marL="285750" lvl="0" indent="-285750"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Tecnologías</a:t>
            </a:r>
            <a:r>
              <a:rPr lang="es-MX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: </a:t>
            </a:r>
            <a:r>
              <a:rPr lang="es-ES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Front </a:t>
            </a:r>
            <a:r>
              <a:rPr lang="es-ES" b="1" dirty="0" err="1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End</a:t>
            </a:r>
            <a:r>
              <a:rPr lang="es-ES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: HTML, CSS</a:t>
            </a:r>
          </a:p>
          <a:p>
            <a:pPr lvl="0">
              <a:buClr>
                <a:schemeClr val="dk1"/>
              </a:buClr>
              <a:buSzPts val="1600"/>
            </a:pPr>
            <a:r>
              <a:rPr lang="es-ES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                           Base de datos - </a:t>
            </a:r>
            <a:r>
              <a:rPr lang="es-ES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MySQL</a:t>
            </a:r>
          </a:p>
          <a:p>
            <a:pPr lvl="0">
              <a:buClr>
                <a:schemeClr val="dk1"/>
              </a:buClr>
              <a:buSzPts val="1600"/>
            </a:pPr>
            <a:r>
              <a:rPr lang="es-ES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                           </a:t>
            </a:r>
            <a:r>
              <a:rPr lang="es-ES" b="1" dirty="0" err="1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Backend</a:t>
            </a:r>
            <a:r>
              <a:rPr lang="es-ES" b="1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- </a:t>
            </a:r>
            <a:r>
              <a:rPr lang="es-ES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PHP</a:t>
            </a:r>
          </a:p>
          <a:p>
            <a:endParaRPr dirty="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4" name="Google Shape;137;p5">
            <a:extLst>
              <a:ext uri="{FF2B5EF4-FFF2-40B4-BE49-F238E27FC236}">
                <a16:creationId xmlns:a16="http://schemas.microsoft.com/office/drawing/2014/main" id="{2351327D-EDDA-5BD0-AF28-619B8B10DCF1}"/>
              </a:ext>
            </a:extLst>
          </p:cNvPr>
          <p:cNvSpPr txBox="1"/>
          <p:nvPr/>
        </p:nvSpPr>
        <p:spPr>
          <a:xfrm>
            <a:off x="9775121" y="309308"/>
            <a:ext cx="1080000" cy="941668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045182A-69CB-939B-21EF-6B7F62143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9766" y="373212"/>
            <a:ext cx="752475" cy="800100"/>
          </a:xfrm>
          <a:prstGeom prst="rect">
            <a:avLst/>
          </a:prstGeom>
        </p:spPr>
      </p:pic>
      <p:pic>
        <p:nvPicPr>
          <p:cNvPr id="6" name="Google Shape;130;p4" descr="Interfaz de usuario gráfica, Aplicación, Teams&#10;&#10;Descripción generada automáticamente">
            <a:extLst>
              <a:ext uri="{FF2B5EF4-FFF2-40B4-BE49-F238E27FC236}">
                <a16:creationId xmlns:a16="http://schemas.microsoft.com/office/drawing/2014/main" id="{24D729F5-87C9-5E1B-FBC1-0FB40D19F9E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37031" y="270476"/>
            <a:ext cx="1194633" cy="94166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37;p5">
            <a:extLst>
              <a:ext uri="{FF2B5EF4-FFF2-40B4-BE49-F238E27FC236}">
                <a16:creationId xmlns:a16="http://schemas.microsoft.com/office/drawing/2014/main" id="{40C4587B-7149-E7BD-A451-4D9EAA330F22}"/>
              </a:ext>
            </a:extLst>
          </p:cNvPr>
          <p:cNvSpPr txBox="1"/>
          <p:nvPr/>
        </p:nvSpPr>
        <p:spPr>
          <a:xfrm>
            <a:off x="8680364" y="309308"/>
            <a:ext cx="1080000" cy="941668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96813D7E-85DC-16EE-7400-66C209D164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15169" y="353254"/>
            <a:ext cx="899150" cy="8588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4"/>
          <p:cNvSpPr txBox="1">
            <a:spLocks noGrp="1"/>
          </p:cNvSpPr>
          <p:nvPr>
            <p:ph type="title"/>
          </p:nvPr>
        </p:nvSpPr>
        <p:spPr>
          <a:xfrm>
            <a:off x="456236" y="110481"/>
            <a:ext cx="7287589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Work Sans Medium"/>
              <a:buNone/>
            </a:pPr>
            <a:r>
              <a:rPr lang="es-MX" sz="3200" dirty="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Entregables Proyecto Formativo</a:t>
            </a:r>
            <a:br>
              <a:rPr lang="es-MX" sz="3200" dirty="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</a:br>
            <a:r>
              <a:rPr lang="es-MX" sz="3200" dirty="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por Trimestre</a:t>
            </a:r>
            <a:endParaRPr sz="3200" dirty="0"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214" name="Google Shape;214;p14"/>
          <p:cNvSpPr txBox="1"/>
          <p:nvPr/>
        </p:nvSpPr>
        <p:spPr>
          <a:xfrm>
            <a:off x="1366063" y="1881018"/>
            <a:ext cx="3854368" cy="203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Plan de Proyecto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Levantamiento de Información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Diagrama de Procesos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IEEE-830 o Historias de Usuario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Diagrama Casos de Uso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Casos de Uso Extendido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Diagrama de Clases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Prototipo No Funcional</a:t>
            </a:r>
            <a:endParaRPr dirty="0"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 dirty="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Patrón de Diseño</a:t>
            </a:r>
            <a:endParaRPr dirty="0"/>
          </a:p>
        </p:txBody>
      </p:sp>
      <p:grpSp>
        <p:nvGrpSpPr>
          <p:cNvPr id="215" name="Google Shape;215;p14"/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216" name="Google Shape;216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Primer Trimestre</a:t>
              </a:r>
              <a:endParaRPr/>
            </a:p>
          </p:txBody>
        </p:sp>
      </p:grpSp>
      <p:sp>
        <p:nvSpPr>
          <p:cNvPr id="218" name="Google Shape;218;p14"/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Modelo Entidad Relación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Modelo Relacional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Diccionario de Datos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Script de la BBDD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Sentencias DDL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Consultas DML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Automatización de la BBDD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Sistema de Información Web – Servidor Local</a:t>
            </a:r>
            <a:endParaRPr/>
          </a:p>
        </p:txBody>
      </p:sp>
      <p:grpSp>
        <p:nvGrpSpPr>
          <p:cNvPr id="219" name="Google Shape;219;p14"/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220" name="Google Shape;220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Segundo Trimestre</a:t>
              </a:r>
              <a:endParaRPr/>
            </a:p>
          </p:txBody>
        </p:sp>
      </p:grpSp>
      <p:grpSp>
        <p:nvGrpSpPr>
          <p:cNvPr id="222" name="Google Shape;222;p14"/>
          <p:cNvGrpSpPr/>
          <p:nvPr/>
        </p:nvGrpSpPr>
        <p:grpSpPr>
          <a:xfrm>
            <a:off x="4902545" y="2675450"/>
            <a:ext cx="3239167" cy="347863"/>
            <a:chOff x="668953" y="1494678"/>
            <a:chExt cx="3239167" cy="347863"/>
          </a:xfrm>
        </p:grpSpPr>
        <p:sp>
          <p:nvSpPr>
            <p:cNvPr id="223" name="Google Shape;223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Tercer Trimestre</a:t>
              </a:r>
              <a:endParaRPr/>
            </a:p>
          </p:txBody>
        </p:sp>
      </p:grpSp>
      <p:sp>
        <p:nvSpPr>
          <p:cNvPr id="225" name="Google Shape;225;p14"/>
          <p:cNvSpPr txBox="1"/>
          <p:nvPr/>
        </p:nvSpPr>
        <p:spPr>
          <a:xfrm>
            <a:off x="5138058" y="3116381"/>
            <a:ext cx="385436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Planeación de Pruebas</a:t>
            </a:r>
            <a:endParaRPr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Ejecución de Pruebas</a:t>
            </a:r>
            <a:endParaRPr/>
          </a:p>
        </p:txBody>
      </p:sp>
      <p:grpSp>
        <p:nvGrpSpPr>
          <p:cNvPr id="226" name="Google Shape;226;p14"/>
          <p:cNvGrpSpPr/>
          <p:nvPr/>
        </p:nvGrpSpPr>
        <p:grpSpPr>
          <a:xfrm>
            <a:off x="4909555" y="4722219"/>
            <a:ext cx="3239167" cy="347863"/>
            <a:chOff x="668953" y="1494678"/>
            <a:chExt cx="3239167" cy="347863"/>
          </a:xfrm>
        </p:grpSpPr>
        <p:sp>
          <p:nvSpPr>
            <p:cNvPr id="227" name="Google Shape;227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Cuarto Trimestre</a:t>
              </a:r>
              <a:endParaRPr/>
            </a:p>
          </p:txBody>
        </p:sp>
      </p:grpSp>
      <p:sp>
        <p:nvSpPr>
          <p:cNvPr id="229" name="Google Shape;229;p14"/>
          <p:cNvSpPr txBox="1"/>
          <p:nvPr/>
        </p:nvSpPr>
        <p:spPr>
          <a:xfrm>
            <a:off x="5138058" y="5219739"/>
            <a:ext cx="3854368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Manual de Instalación </a:t>
            </a:r>
            <a:endParaRPr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Configuración del Servidor de Aplicaciones</a:t>
            </a:r>
            <a:endParaRPr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Configuración del Servidor de BBDD</a:t>
            </a:r>
            <a:endParaRPr/>
          </a:p>
        </p:txBody>
      </p:sp>
      <p:grpSp>
        <p:nvGrpSpPr>
          <p:cNvPr id="230" name="Google Shape;230;p14"/>
          <p:cNvGrpSpPr/>
          <p:nvPr/>
        </p:nvGrpSpPr>
        <p:grpSpPr>
          <a:xfrm>
            <a:off x="8350341" y="3568215"/>
            <a:ext cx="3239167" cy="347863"/>
            <a:chOff x="668953" y="1494678"/>
            <a:chExt cx="3239167" cy="347863"/>
          </a:xfrm>
        </p:grpSpPr>
        <p:sp>
          <p:nvSpPr>
            <p:cNvPr id="231" name="Google Shape;231;p14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14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lang="es-MX" sz="1800" b="1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Quinto Trimestre</a:t>
              </a:r>
              <a:endParaRPr/>
            </a:p>
          </p:txBody>
        </p:sp>
      </p:grpSp>
      <p:sp>
        <p:nvSpPr>
          <p:cNvPr id="233" name="Google Shape;233;p14"/>
          <p:cNvSpPr txBox="1"/>
          <p:nvPr/>
        </p:nvSpPr>
        <p:spPr>
          <a:xfrm>
            <a:off x="8578844" y="4065735"/>
            <a:ext cx="275009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Manual de Usuario</a:t>
            </a:r>
            <a:endParaRPr/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Sistema de Información Web – Servidor Externo</a:t>
            </a:r>
            <a:endParaRPr/>
          </a:p>
        </p:txBody>
      </p:sp>
      <p:sp>
        <p:nvSpPr>
          <p:cNvPr id="2" name="Google Shape;137;p5">
            <a:extLst>
              <a:ext uri="{FF2B5EF4-FFF2-40B4-BE49-F238E27FC236}">
                <a16:creationId xmlns:a16="http://schemas.microsoft.com/office/drawing/2014/main" id="{BEEE3621-68D6-1A05-9C8C-68308A022FF0}"/>
              </a:ext>
            </a:extLst>
          </p:cNvPr>
          <p:cNvSpPr txBox="1"/>
          <p:nvPr/>
        </p:nvSpPr>
        <p:spPr>
          <a:xfrm>
            <a:off x="9775121" y="309308"/>
            <a:ext cx="1080000" cy="941668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8180C2A-258B-0D8B-F67B-8D8CA67B2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9766" y="373212"/>
            <a:ext cx="752475" cy="800100"/>
          </a:xfrm>
          <a:prstGeom prst="rect">
            <a:avLst/>
          </a:prstGeom>
        </p:spPr>
      </p:pic>
      <p:pic>
        <p:nvPicPr>
          <p:cNvPr id="4" name="Google Shape;130;p4" descr="Interfaz de usuario gráfica, Aplicación, Teams&#10;&#10;Descripción generada automáticamente">
            <a:extLst>
              <a:ext uri="{FF2B5EF4-FFF2-40B4-BE49-F238E27FC236}">
                <a16:creationId xmlns:a16="http://schemas.microsoft.com/office/drawing/2014/main" id="{BE76D44C-B870-7646-FF7E-C4A03231D3B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37031" y="270476"/>
            <a:ext cx="1194633" cy="94166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37;p5">
            <a:extLst>
              <a:ext uri="{FF2B5EF4-FFF2-40B4-BE49-F238E27FC236}">
                <a16:creationId xmlns:a16="http://schemas.microsoft.com/office/drawing/2014/main" id="{2FF852B9-9DC2-57A6-1576-1C3A3AFE7B74}"/>
              </a:ext>
            </a:extLst>
          </p:cNvPr>
          <p:cNvSpPr txBox="1"/>
          <p:nvPr/>
        </p:nvSpPr>
        <p:spPr>
          <a:xfrm>
            <a:off x="8694183" y="319564"/>
            <a:ext cx="1080000" cy="941668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BC35052-01BF-A6B6-2532-D8E9B7C4BD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5369" y="373212"/>
            <a:ext cx="790575" cy="83893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791</Words>
  <Application>Microsoft Office PowerPoint</Application>
  <PresentationFormat>Panorámica</PresentationFormat>
  <Paragraphs>90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Work Sans Light</vt:lpstr>
      <vt:lpstr>Calibri</vt:lpstr>
      <vt:lpstr>Work Sans</vt:lpstr>
      <vt:lpstr>Work Sans Medium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Problema</vt:lpstr>
      <vt:lpstr>Presentación de PowerPoint</vt:lpstr>
      <vt:lpstr>Justificación</vt:lpstr>
      <vt:lpstr>Alcance</vt:lpstr>
      <vt:lpstr>Entregables Proyecto Formativo por Trimestre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Administrador</cp:lastModifiedBy>
  <cp:revision>9</cp:revision>
  <dcterms:created xsi:type="dcterms:W3CDTF">2020-10-01T23:51:28Z</dcterms:created>
  <dcterms:modified xsi:type="dcterms:W3CDTF">2024-12-11T02:00:46Z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